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0" r:id="rId2"/>
    <p:sldId id="261" r:id="rId3"/>
    <p:sldId id="258" r:id="rId4"/>
    <p:sldId id="262" r:id="rId5"/>
    <p:sldId id="288" r:id="rId6"/>
    <p:sldId id="266" r:id="rId7"/>
    <p:sldId id="290" r:id="rId8"/>
    <p:sldId id="304" r:id="rId9"/>
    <p:sldId id="307" r:id="rId10"/>
    <p:sldId id="305" r:id="rId11"/>
    <p:sldId id="306" r:id="rId12"/>
    <p:sldId id="291" r:id="rId13"/>
    <p:sldId id="303" r:id="rId14"/>
    <p:sldId id="302" r:id="rId15"/>
    <p:sldId id="295" r:id="rId16"/>
    <p:sldId id="299" r:id="rId17"/>
    <p:sldId id="296" r:id="rId18"/>
    <p:sldId id="297" r:id="rId19"/>
    <p:sldId id="300" r:id="rId20"/>
    <p:sldId id="301" r:id="rId21"/>
    <p:sldId id="294" r:id="rId22"/>
    <p:sldId id="279" r:id="rId23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26"/>
    </p:embeddedFont>
    <p:embeddedFont>
      <p:font typeface="나눔스퀘어 Light" panose="020B0600000101010101" pitchFamily="50" charset="-127"/>
      <p:regular r:id="rId27"/>
    </p:embeddedFont>
    <p:embeddedFont>
      <p:font typeface="나눔스퀘어OTF Bold" panose="020B0600000101010101" pitchFamily="34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939"/>
    <a:srgbClr val="04396C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834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4538E-9A2E-4CBB-9485-27810261E139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3E99D-0610-492E-95AB-9F8989F199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33581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m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E2B9D-0858-489A-8CF3-BC06EF067939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234B0-1983-4195-8853-7DCB135BA1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44867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2023-09-03(Sun)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hyperlink" Target="https://ko.wikipedia.org/wiki/NMEA_0183" TargetMode="External"/><Relationship Id="rId7" Type="http://schemas.openxmlformats.org/officeDocument/2006/relationships/hyperlink" Target="https://www.devicemart.co.kr/goods/view?no=15139411" TargetMode="External"/><Relationship Id="rId2" Type="http://schemas.openxmlformats.org/officeDocument/2006/relationships/hyperlink" Target="https://eteo.tistory.com/124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leech001/gps" TargetMode="External"/><Relationship Id="rId5" Type="http://schemas.openxmlformats.org/officeDocument/2006/relationships/hyperlink" Target="https://youtu.be/tq_RoaPLahk" TargetMode="External"/><Relationship Id="rId4" Type="http://schemas.openxmlformats.org/officeDocument/2006/relationships/hyperlink" Target="https://youtu.be/1pXZ6rzDlzo" TargetMode="External"/><Relationship Id="rId9" Type="http://schemas.openxmlformats.org/officeDocument/2006/relationships/image" Target="../media/image18.w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862055" y="2509520"/>
            <a:ext cx="4467890" cy="1838960"/>
            <a:chOff x="3862055" y="2172890"/>
            <a:chExt cx="4467890" cy="183896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80C4291-AA49-4611-97D5-21EC4368F85B}"/>
                </a:ext>
              </a:extLst>
            </p:cNvPr>
            <p:cNvSpPr txBox="1"/>
            <p:nvPr/>
          </p:nvSpPr>
          <p:spPr>
            <a:xfrm>
              <a:off x="4883970" y="2705794"/>
              <a:ext cx="242406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spc="-300" dirty="0">
                  <a:solidFill>
                    <a:schemeClr val="bg1"/>
                  </a:solidFill>
                  <a:latin typeface="+mj-ea"/>
                  <a:ea typeface="+mj-ea"/>
                </a:rPr>
                <a:t>GPS </a:t>
              </a:r>
              <a:r>
                <a:rPr lang="ko-KR" altLang="en-US" sz="4800" spc="-300" dirty="0">
                  <a:solidFill>
                    <a:schemeClr val="bg1"/>
                  </a:solidFill>
                  <a:latin typeface="+mj-ea"/>
                  <a:ea typeface="+mj-ea"/>
                </a:rPr>
                <a:t>정리</a:t>
              </a: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F12AE3B-B2F6-41CB-8089-A3BC3350D683}"/>
                </a:ext>
              </a:extLst>
            </p:cNvPr>
            <p:cNvCxnSpPr>
              <a:cxnSpLocks/>
            </p:cNvCxnSpPr>
            <p:nvPr/>
          </p:nvCxnSpPr>
          <p:spPr>
            <a:xfrm>
              <a:off x="3862055" y="217289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0BDE27BE-D47F-4C86-A8A7-881E337B1B9F}"/>
                </a:ext>
              </a:extLst>
            </p:cNvPr>
            <p:cNvCxnSpPr>
              <a:cxnSpLocks/>
            </p:cNvCxnSpPr>
            <p:nvPr/>
          </p:nvCxnSpPr>
          <p:spPr>
            <a:xfrm>
              <a:off x="3862055" y="401185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2023</a:t>
            </a:r>
            <a:r>
              <a:rPr lang="ko-KR" altLang="en-US" sz="1200" dirty="0">
                <a:solidFill>
                  <a:schemeClr val="bg1"/>
                </a:solidFill>
              </a:rPr>
              <a:t>년도</a:t>
            </a:r>
            <a:r>
              <a:rPr lang="en-US" altLang="ko-KR" sz="1200" dirty="0">
                <a:solidFill>
                  <a:schemeClr val="bg1"/>
                </a:solidFill>
              </a:rPr>
              <a:t> ICT </a:t>
            </a:r>
            <a:r>
              <a:rPr lang="ko-KR" altLang="en-US" sz="1200" dirty="0">
                <a:solidFill>
                  <a:schemeClr val="bg1"/>
                </a:solidFill>
              </a:rPr>
              <a:t>동아리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8217813" y="1245230"/>
            <a:ext cx="3812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BN-880Q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의 데이터 시트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8072909" y="1293836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11D657E-1A46-A503-49F0-7A5B7AB9C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9" r="1412" b="50048"/>
          <a:stretch/>
        </p:blipFill>
        <p:spPr>
          <a:xfrm>
            <a:off x="47625" y="1194265"/>
            <a:ext cx="6477000" cy="52682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43F1527-5AFA-08AD-557F-68E8218B19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4" t="50675" r="1768"/>
          <a:stretch/>
        </p:blipFill>
        <p:spPr>
          <a:xfrm>
            <a:off x="6561529" y="1993997"/>
            <a:ext cx="5592371" cy="451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13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8217813" y="1245230"/>
            <a:ext cx="3812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BN-880Q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의 데이터 시트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8072909" y="1293836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79E1ECE-C8A3-D82E-C02E-B7D09CC6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62" y="1292274"/>
            <a:ext cx="6716953" cy="52609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E5CFC66-D0BB-5EA6-E654-18B18999F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603" y="2219264"/>
            <a:ext cx="4248743" cy="8764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C1DF888-1DD0-9A80-E19D-E49FD97D9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4464" y="3151954"/>
            <a:ext cx="3739836" cy="343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26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52196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NMEA 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프로토콜과  </a:t>
            </a:r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UBX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프로토콜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EA2ADE-7957-75AA-220F-24E553766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6" t="4760" r="5129" b="16382"/>
          <a:stretch/>
        </p:blipFill>
        <p:spPr>
          <a:xfrm>
            <a:off x="1297785" y="1874814"/>
            <a:ext cx="9596430" cy="46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72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875104" y="5282293"/>
            <a:ext cx="11570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$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로 시작해서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GP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가 앞에 붙는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NMEA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코드 이름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콤마로 구분되는 각 필드 데이터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맨 마지막은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16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진수 </a:t>
            </a:r>
            <a:r>
              <a:rPr lang="ko-KR" altLang="en-US" sz="2400" spc="-150" dirty="0" err="1">
                <a:solidFill>
                  <a:srgbClr val="393939"/>
                </a:solidFill>
                <a:latin typeface="+mj-ea"/>
                <a:ea typeface="+mj-ea"/>
              </a:rPr>
              <a:t>두자리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*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3C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같은 형태의 </a:t>
            </a:r>
            <a:r>
              <a:rPr lang="ko-KR" altLang="en-US" sz="2400" spc="-150" dirty="0" err="1">
                <a:solidFill>
                  <a:srgbClr val="393939"/>
                </a:solidFill>
                <a:latin typeface="+mj-ea"/>
                <a:ea typeface="+mj-ea"/>
              </a:rPr>
              <a:t>체크섬이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나오고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CR, LF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를 붙여 한 줄로 끝남</a:t>
            </a:r>
            <a:endParaRPr lang="en-US" altLang="ko-KR" sz="24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pic>
        <p:nvPicPr>
          <p:cNvPr id="1026" name="Picture 2" descr="What is Nmea Message? How to listen NMEA messages and convert them  meaningful values in Android-1 | by Vahit Durmuş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514152"/>
            <a:ext cx="5715000" cy="366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2656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NMEA 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프로토콜</a:t>
            </a:r>
          </a:p>
        </p:txBody>
      </p:sp>
    </p:spTree>
    <p:extLst>
      <p:ext uri="{BB962C8B-B14F-4D97-AF65-F5344CB8AC3E}">
        <p14:creationId xmlns:p14="http://schemas.microsoft.com/office/powerpoint/2010/main" val="2822723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312074" y="1914035"/>
            <a:ext cx="2137584" cy="413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$GPGGA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312074" y="3878934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$GPVTG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1420E31-9BA2-4E79-B455-6F554E68B140}"/>
              </a:ext>
            </a:extLst>
          </p:cNvPr>
          <p:cNvSpPr/>
          <p:nvPr/>
        </p:nvSpPr>
        <p:spPr>
          <a:xfrm>
            <a:off x="312074" y="2569002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$GPRMC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7A4C3A7-6ADA-428A-BA2E-74DE174589AE}"/>
              </a:ext>
            </a:extLst>
          </p:cNvPr>
          <p:cNvSpPr/>
          <p:nvPr/>
        </p:nvSpPr>
        <p:spPr>
          <a:xfrm>
            <a:off x="312074" y="3223968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$GPGLL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312074" y="4533900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$GPGSA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312074" y="5542103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$GPGSV</a:t>
            </a:r>
            <a:endParaRPr lang="ko-KR" altLang="en-US" sz="2000" spc="-150" dirty="0">
              <a:solidFill>
                <a:schemeClr val="bg2">
                  <a:lumMod val="50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0" y="1914035"/>
            <a:ext cx="930511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GPS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의 </a:t>
            </a:r>
            <a:r>
              <a:rPr lang="ko-KR" altLang="en-US" sz="2400" spc="-150" dirty="0" err="1">
                <a:solidFill>
                  <a:schemeClr val="tx1"/>
                </a:solidFill>
                <a:latin typeface="+mj-ea"/>
                <a:ea typeface="+mj-ea"/>
              </a:rPr>
              <a:t>기준값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1" y="2563893"/>
            <a:ext cx="9305114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GPS 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데이터 사용을 위해 추천되는 최소한의 데이터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0" y="3223967"/>
            <a:ext cx="930511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지리적 위치의 위도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, 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경도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0" y="3873825"/>
            <a:ext cx="930511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지구 표면 상의 항공 궤도와 대지 속도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0" y="4548315"/>
            <a:ext cx="9305115" cy="7975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GNSS DOP and Active Satellite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의 약자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현 위치에서 잡히는 각각의 위성 상태 확인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. GPS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의 수신 상태를 점검하는데 사용된다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2572560" y="5556518"/>
            <a:ext cx="9305115" cy="7975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GNSS Satellite in View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의 약자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현재 위치에서 보이는 각각 위성의 상태에 대해 나와있다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한 문장에 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개의 위성 정보가 나온다</a:t>
            </a:r>
            <a:r>
              <a:rPr lang="en-US" altLang="ko-KR" sz="2400" spc="-15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89995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NMEA 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프로토콜</a:t>
            </a:r>
            <a:r>
              <a:rPr lang="en-US" altLang="ko-KR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   -&gt; </a:t>
            </a:r>
            <a:r>
              <a:rPr lang="ko-KR" altLang="en-US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위도와 경도를 얻어낼 수 있는 것은 </a:t>
            </a:r>
            <a:r>
              <a:rPr lang="en-US" altLang="ko-KR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$GPGGA</a:t>
            </a:r>
            <a:r>
              <a:rPr lang="ko-KR" altLang="en-US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와 </a:t>
            </a:r>
            <a:r>
              <a:rPr lang="en-US" altLang="ko-KR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$GPRMC</a:t>
            </a:r>
            <a:r>
              <a:rPr lang="ko-KR" altLang="en-US" dirty="0">
                <a:solidFill>
                  <a:prstClr val="white">
                    <a:lumMod val="50000"/>
                  </a:prstClr>
                </a:solidFill>
                <a:latin typeface="나눔스퀘어 ExtraBold"/>
                <a:ea typeface="나눔스퀘어 ExtraBold"/>
              </a:rPr>
              <a:t>이다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349584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649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GPS </a:t>
            </a:r>
            <a:r>
              <a:rPr lang="ko-KR" altLang="en-US" sz="3200" spc="-300" dirty="0" err="1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파싱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276985" y="1933536"/>
            <a:ext cx="11668272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모듈은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NMEA(National Marine Electronics Association)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프로토콜이라 불리는 형식으로 위치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방향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시간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좌표 등의 데이터가 담긴 정보를 문자열 형태로 출력해준다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.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따라서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수신기로 들어오는 문자열을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파싱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(Parsing)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해서 정수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실수 등 원하는 값을 추출해 내는 작업이 필요하다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GPS Raw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데이터는 굉장히 복잡하기 때문에 라이브러리를 사용하면 간편하게 원하는 정보를 얻어낼 수 있다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 </a:t>
            </a:r>
            <a:endParaRPr lang="en-US" altLang="ko-KR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5452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프로그램 동작 흐름도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539840" y="1933537"/>
            <a:ext cx="11652160" cy="3279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GPS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의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baud rate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를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9600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으로 설정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($GPGGA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로 설정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  <a:b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</a:b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[ STM32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(UART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TX) -&gt;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GPS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(UART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RX) ]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GPS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에 전원 </a:t>
            </a:r>
            <a:r>
              <a:rPr lang="ko-KR" altLang="en-US" sz="2000" spc="-150" dirty="0" err="1">
                <a:solidFill>
                  <a:srgbClr val="393939"/>
                </a:solidFill>
                <a:latin typeface="+mj-ea"/>
                <a:ea typeface="+mj-ea"/>
              </a:rPr>
              <a:t>공급시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 바로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GPS 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값을 수신 받음</a:t>
            </a:r>
            <a:b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</a:b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[ STM32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(UART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RX) &lt;-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GPS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(UART</a:t>
            </a:r>
            <a:r>
              <a:rPr lang="ko-KR" altLang="en-US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TX) ]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spc="-150" dirty="0" err="1">
                <a:solidFill>
                  <a:srgbClr val="393939"/>
                </a:solidFill>
                <a:latin typeface="+mj-ea"/>
                <a:ea typeface="+mj-ea"/>
              </a:rPr>
              <a:t>Sscanf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를 사용해서 </a:t>
            </a:r>
            <a:r>
              <a:rPr lang="ko-KR" altLang="en-US" sz="2000" spc="-150" dirty="0" err="1">
                <a:solidFill>
                  <a:srgbClr val="393939"/>
                </a:solidFill>
                <a:latin typeface="+mj-ea"/>
                <a:ea typeface="+mj-ea"/>
              </a:rPr>
              <a:t>체크섬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 계산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-&gt; $GPGGA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가 맞는 지 확인</a:t>
            </a:r>
            <a:endParaRPr lang="en-US" altLang="ko-KR" sz="20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위도 경도를 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“ 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데이터 형식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＂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으로 쪼갬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 (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파싱 작업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spc="-150" dirty="0" err="1">
                <a:solidFill>
                  <a:srgbClr val="393939"/>
                </a:solidFill>
                <a:latin typeface="+mj-ea"/>
                <a:ea typeface="+mj-ea"/>
              </a:rPr>
              <a:t>Usb</a:t>
            </a:r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 to </a:t>
            </a:r>
            <a:r>
              <a:rPr lang="en-US" altLang="ko-KR" sz="2000" spc="-150" dirty="0" err="1">
                <a:solidFill>
                  <a:srgbClr val="393939"/>
                </a:solidFill>
                <a:latin typeface="+mj-ea"/>
                <a:ea typeface="+mj-ea"/>
              </a:rPr>
              <a:t>uart</a:t>
            </a:r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로 데이터를 보내 데이터가 정상적인지 확인</a:t>
            </a:r>
            <a:endParaRPr lang="en-US" altLang="ko-KR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87745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6530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작성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33246"/>
          <a:stretch/>
        </p:blipFill>
        <p:spPr>
          <a:xfrm>
            <a:off x="422164" y="1995055"/>
            <a:ext cx="6239093" cy="377397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942" y="1806186"/>
            <a:ext cx="4699887" cy="47858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03078" y="2206879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UART </a:t>
            </a:r>
            <a:r>
              <a:rPr lang="ko-KR" altLang="en-US" dirty="0">
                <a:solidFill>
                  <a:srgbClr val="00B050"/>
                </a:solidFill>
              </a:rPr>
              <a:t>인터럽트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31456" y="2788035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rgbClr val="00B050"/>
                </a:solidFill>
              </a:rPr>
              <a:t>콜백함수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72481" y="1806186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00B050"/>
                </a:solidFill>
              </a:rPr>
              <a:t>체크섬</a:t>
            </a:r>
            <a:endParaRPr lang="ko-KR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113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6530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작성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27" y="1933537"/>
            <a:ext cx="8745890" cy="42535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465" y="1797636"/>
            <a:ext cx="3867150" cy="15716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15296" y="1933537"/>
            <a:ext cx="3141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B050"/>
                </a:solidFill>
              </a:rPr>
              <a:t>경도</a:t>
            </a:r>
            <a:r>
              <a:rPr lang="en-US" altLang="ko-KR" dirty="0">
                <a:solidFill>
                  <a:srgbClr val="00B050"/>
                </a:solidFill>
              </a:rPr>
              <a:t>, </a:t>
            </a:r>
            <a:r>
              <a:rPr lang="ko-KR" altLang="en-US" dirty="0">
                <a:solidFill>
                  <a:srgbClr val="00B050"/>
                </a:solidFill>
              </a:rPr>
              <a:t>위도 데이터 수신 및 </a:t>
            </a:r>
            <a:r>
              <a:rPr lang="ko-KR" altLang="en-US" dirty="0" err="1">
                <a:solidFill>
                  <a:srgbClr val="00B050"/>
                </a:solidFill>
              </a:rPr>
              <a:t>파싱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84000" y="2999929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50"/>
                </a:solidFill>
              </a:rPr>
              <a:t>데이터 계산</a:t>
            </a:r>
          </a:p>
        </p:txBody>
      </p:sp>
    </p:spTree>
    <p:extLst>
      <p:ext uri="{BB962C8B-B14F-4D97-AF65-F5344CB8AC3E}">
        <p14:creationId xmlns:p14="http://schemas.microsoft.com/office/powerpoint/2010/main" val="2140577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904240" y="2834640"/>
            <a:ext cx="4467890" cy="1188720"/>
            <a:chOff x="904240" y="2823130"/>
            <a:chExt cx="4467890" cy="11887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B29B74-5530-431A-9A1D-6C360E5E40A6}"/>
                </a:ext>
              </a:extLst>
            </p:cNvPr>
            <p:cNvSpPr txBox="1"/>
            <p:nvPr/>
          </p:nvSpPr>
          <p:spPr>
            <a:xfrm>
              <a:off x="1190280" y="3270954"/>
              <a:ext cx="40799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150" dirty="0">
                  <a:solidFill>
                    <a:schemeClr val="bg1"/>
                  </a:solidFill>
                </a:rPr>
                <a:t>동작 결과 및 개선사항</a:t>
              </a:r>
              <a:endParaRPr lang="ko-KR" altLang="en-US" sz="3600" spc="-1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6DC040-1911-4DE1-B7BA-8D50B20BC5F8}"/>
                </a:ext>
              </a:extLst>
            </p:cNvPr>
            <p:cNvSpPr txBox="1"/>
            <p:nvPr/>
          </p:nvSpPr>
          <p:spPr>
            <a:xfrm>
              <a:off x="904240" y="2978041"/>
              <a:ext cx="743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3.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9C7568C-DA98-40CE-9115-1F19853EEDF6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282313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2A7BF85-EFF0-4169-9F33-5B30AFBB9A2A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401185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07711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3840653" cy="707886"/>
            <a:chOff x="294640" y="3596640"/>
            <a:chExt cx="3840653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31918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150" dirty="0">
                  <a:solidFill>
                    <a:srgbClr val="393939"/>
                  </a:solidFill>
                  <a:latin typeface="+mj-ea"/>
                  <a:ea typeface="+mj-ea"/>
                </a:rPr>
                <a:t>GPS </a:t>
              </a:r>
              <a:r>
                <a:rPr lang="ko-KR" altLang="en-US" sz="2800" spc="-150" dirty="0">
                  <a:solidFill>
                    <a:srgbClr val="393939"/>
                  </a:solidFill>
                  <a:latin typeface="+mj-ea"/>
                  <a:ea typeface="+mj-ea"/>
                </a:rPr>
                <a:t>개념 및 동작원리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3911186" cy="707886"/>
            <a:chOff x="294640" y="3596640"/>
            <a:chExt cx="3911186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32624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150" dirty="0">
                  <a:solidFill>
                    <a:srgbClr val="393939"/>
                  </a:solidFill>
                  <a:latin typeface="+mj-ea"/>
                  <a:ea typeface="+mj-ea"/>
                </a:rPr>
                <a:t>GPS </a:t>
              </a:r>
              <a:r>
                <a:rPr lang="ko-KR" altLang="en-US" sz="2800" spc="-150" dirty="0">
                  <a:solidFill>
                    <a:srgbClr val="393939"/>
                  </a:solidFill>
                  <a:latin typeface="+mj-ea"/>
                  <a:ea typeface="+mj-ea"/>
                </a:rPr>
                <a:t>부품 및 코드 작성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3128920" cy="707886"/>
            <a:chOff x="294640" y="3596640"/>
            <a:chExt cx="3128920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24801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  <a:latin typeface="+mj-ea"/>
                  <a:ea typeface="+mj-ea"/>
                </a:rPr>
                <a:t>결과 및 개선사항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079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150" dirty="0">
                <a:solidFill>
                  <a:schemeClr val="bg1"/>
                </a:solidFill>
              </a:rPr>
              <a:t>동작 결과 및 개선사항</a:t>
            </a:r>
            <a:endParaRPr lang="ko-KR" altLang="en-US" sz="3600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동작 결과</a:t>
            </a:r>
            <a:endParaRPr lang="ko-KR" altLang="en-US" sz="3200" spc="-300" dirty="0">
              <a:solidFill>
                <a:prstClr val="white">
                  <a:lumMod val="50000"/>
                </a:prst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276985" y="1933536"/>
            <a:ext cx="11450824" cy="336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spc="-150" dirty="0" err="1">
                <a:solidFill>
                  <a:srgbClr val="393939"/>
                </a:solidFill>
                <a:latin typeface="+mj-ea"/>
                <a:ea typeface="+mj-ea"/>
              </a:rPr>
              <a:t>Usb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 to </a:t>
            </a:r>
            <a:r>
              <a:rPr lang="en-US" altLang="ko-KR" sz="2400" spc="-150" dirty="0" err="1">
                <a:solidFill>
                  <a:srgbClr val="393939"/>
                </a:solidFill>
                <a:latin typeface="+mj-ea"/>
                <a:ea typeface="+mj-ea"/>
              </a:rPr>
              <a:t>Uart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를 통해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GPS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작동상태를 직접 송수신해보았으나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UTC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시간만 수신 받음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(UTC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시간에서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+ 9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시간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=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대한민국 시간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4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초기 </a:t>
            </a:r>
            <a:r>
              <a:rPr lang="ko-KR" altLang="en-US" sz="2400" spc="-150" dirty="0" err="1">
                <a:solidFill>
                  <a:srgbClr val="393939"/>
                </a:solidFill>
                <a:latin typeface="+mj-ea"/>
                <a:ea typeface="+mj-ea"/>
              </a:rPr>
              <a:t>셋팅값이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 잘못된 것으로 판단</a:t>
            </a:r>
            <a:endParaRPr lang="en-US" altLang="ko-KR" sz="24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-&gt; </a:t>
            </a:r>
            <a:r>
              <a:rPr lang="ko-KR" altLang="en-US" sz="2400" spc="-150" dirty="0" err="1">
                <a:solidFill>
                  <a:srgbClr val="393939"/>
                </a:solidFill>
                <a:latin typeface="+mj-ea"/>
                <a:ea typeface="+mj-ea"/>
              </a:rPr>
              <a:t>셋팅값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조절하여 다시 시험해볼 것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/ 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혹은 </a:t>
            </a:r>
            <a:r>
              <a:rPr lang="en-US" altLang="ko-KR" sz="2400" spc="-150" dirty="0">
                <a:solidFill>
                  <a:srgbClr val="393939"/>
                </a:solidFill>
                <a:latin typeface="+mj-ea"/>
                <a:ea typeface="+mj-ea"/>
              </a:rPr>
              <a:t>UBX</a:t>
            </a:r>
            <a:r>
              <a:rPr lang="ko-KR" altLang="en-US" sz="2400" spc="-150" dirty="0">
                <a:solidFill>
                  <a:srgbClr val="393939"/>
                </a:solidFill>
                <a:latin typeface="+mj-ea"/>
                <a:ea typeface="+mj-ea"/>
              </a:rPr>
              <a:t> 프로토콜로 전환 </a:t>
            </a:r>
            <a:endParaRPr lang="en-US" altLang="ko-KR" sz="24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endParaRPr lang="en-US" altLang="ko-KR" sz="24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66180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284554" y="215314"/>
            <a:ext cx="9861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150">
                <a:solidFill>
                  <a:schemeClr val="bg1"/>
                </a:solidFill>
              </a:rPr>
              <a:t>출처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284554" y="1453763"/>
            <a:ext cx="11588132" cy="3598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  <a:hlinkClick r:id="rId2"/>
              </a:rPr>
              <a:t>https://eteo.tistory.com/124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 (GPS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정의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파싱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  <a:hlinkClick r:id="rId3"/>
              </a:rPr>
              <a:t>https://ko.wikipedia.org/wiki/NMEA_0183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 (NMEA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프로토콜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  <a:hlinkClick r:id="rId4"/>
              </a:rPr>
              <a:t>https://youtu.be/1pXZ6rzDlzo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 (STM32 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강의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-1)</a:t>
            </a:r>
          </a:p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  <a:hlinkClick r:id="rId5"/>
              </a:rPr>
              <a:t>https://youtu.be/tq_RoaPLahk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 (STM32 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강의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-2)</a:t>
            </a:r>
          </a:p>
          <a:p>
            <a:pPr>
              <a:lnSpc>
                <a:spcPct val="150000"/>
              </a:lnSpc>
            </a:pPr>
            <a:r>
              <a:rPr lang="en-US" altLang="ko-KR" sz="2200" u="sng" dirty="0">
                <a:latin typeface="+mj-ea"/>
                <a:ea typeface="+mj-ea"/>
                <a:hlinkClick r:id="rId6"/>
              </a:rPr>
              <a:t>https://github.com/leech001/gps</a:t>
            </a:r>
            <a:r>
              <a:rPr lang="en-US" altLang="ko-KR" sz="2200" u="sng" dirty="0">
                <a:latin typeface="+mj-ea"/>
                <a:ea typeface="+mj-ea"/>
              </a:rPr>
              <a:t>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(STM32 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예시코드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200" u="sng" spc="-150" dirty="0">
                <a:solidFill>
                  <a:srgbClr val="393939"/>
                </a:solidFill>
                <a:latin typeface="+mj-ea"/>
                <a:ea typeface="+mj-ea"/>
                <a:hlinkClick r:id="rId7"/>
              </a:rPr>
              <a:t>https://www.devicemart.co.kr/goods/view?no=15139411</a:t>
            </a:r>
            <a:r>
              <a:rPr lang="en-US" altLang="ko-KR" sz="2200" u="sng" spc="-150" dirty="0">
                <a:solidFill>
                  <a:srgbClr val="393939"/>
                </a:solidFill>
                <a:latin typeface="+mj-ea"/>
                <a:ea typeface="+mj-ea"/>
              </a:rPr>
              <a:t>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(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제품 구입 사이트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: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디바이스마트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200" u="sng" spc="-150" dirty="0">
                <a:solidFill>
                  <a:srgbClr val="393939"/>
                </a:solidFill>
                <a:latin typeface="+mj-ea"/>
                <a:ea typeface="+mj-ea"/>
              </a:rPr>
              <a:t>데이터시트</a:t>
            </a:r>
            <a:endParaRPr lang="en-US" altLang="ko-KR" sz="2200" u="sng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ECE79E91-5708-D286-CC60-AF7B1B5E03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713276"/>
              </p:ext>
            </p:extLst>
          </p:nvPr>
        </p:nvGraphicFramePr>
        <p:xfrm>
          <a:off x="1616075" y="4518656"/>
          <a:ext cx="251936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8" imgW="2519640" imgH="532800" progId="Package">
                  <p:embed/>
                </p:oleObj>
              </mc:Choice>
              <mc:Fallback>
                <p:oleObj name="포장기 셸 개체" showAsIcon="1" r:id="rId8" imgW="2519640" imgH="53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16075" y="4518656"/>
                        <a:ext cx="2519363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148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31F52C-3525-41AE-80DF-3FDB97C7BB55}"/>
              </a:ext>
            </a:extLst>
          </p:cNvPr>
          <p:cNvSpPr txBox="1"/>
          <p:nvPr/>
        </p:nvSpPr>
        <p:spPr>
          <a:xfrm>
            <a:off x="4817444" y="3075057"/>
            <a:ext cx="2557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904240" y="2834640"/>
            <a:ext cx="4854919" cy="1188720"/>
            <a:chOff x="904240" y="2823130"/>
            <a:chExt cx="4854919" cy="11887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B29B74-5530-431A-9A1D-6C360E5E40A6}"/>
                </a:ext>
              </a:extLst>
            </p:cNvPr>
            <p:cNvSpPr txBox="1"/>
            <p:nvPr/>
          </p:nvSpPr>
          <p:spPr>
            <a:xfrm>
              <a:off x="1190280" y="3270954"/>
              <a:ext cx="45688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spc="-150" dirty="0">
                  <a:solidFill>
                    <a:schemeClr val="bg1"/>
                  </a:solidFill>
                </a:rPr>
                <a:t>GPS </a:t>
              </a:r>
              <a:r>
                <a:rPr lang="ko-KR" altLang="en-US" sz="3600" spc="-150" dirty="0">
                  <a:solidFill>
                    <a:schemeClr val="bg1"/>
                  </a:solidFill>
                </a:rPr>
                <a:t>개념 및 </a:t>
              </a:r>
              <a:r>
                <a:rPr lang="ko-KR" altLang="en-US" sz="3600" spc="-150" dirty="0">
                  <a:solidFill>
                    <a:schemeClr val="bg1"/>
                  </a:solidFill>
                  <a:latin typeface="+mn-ea"/>
                </a:rPr>
                <a:t>동작원리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6DC040-1911-4DE1-B7BA-8D50B20BC5F8}"/>
                </a:ext>
              </a:extLst>
            </p:cNvPr>
            <p:cNvSpPr txBox="1"/>
            <p:nvPr/>
          </p:nvSpPr>
          <p:spPr>
            <a:xfrm>
              <a:off x="904240" y="2978041"/>
              <a:ext cx="743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1.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9C7568C-DA98-40CE-9115-1F19853EEDF6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282313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2A7BF85-EFF0-4169-9F33-5B30AFBB9A2A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401185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568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개념 및 동작원리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6096000" y="1740716"/>
            <a:ext cx="57531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GPS (Global Positioning System)</a:t>
            </a:r>
          </a:p>
          <a:p>
            <a:pPr>
              <a:lnSpc>
                <a:spcPct val="150000"/>
              </a:lnSpc>
            </a:pP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위성 항법 시스템으로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GPS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수신 모듈은 지구 궤도를 돌고 있는 위성으로부터 나온 데이터의 분석을 통해 </a:t>
            </a: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현재 위치의 위도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경도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시간 등을 시리얼 통신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(UART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통신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)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을 통해 받아 볼 수 있는 모듈</a:t>
            </a: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endParaRPr lang="en-US" altLang="ko-KR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pic>
        <p:nvPicPr>
          <p:cNvPr id="7" name="Picture 2" descr="드론의 센서 : GP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" y="1765708"/>
            <a:ext cx="5827436" cy="437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617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568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개념 및 동작원리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6096000" y="1608893"/>
            <a:ext cx="588645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여러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송출원에서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 신호를 쏘고 이를 모듈에서 수신하여 자신의 현재 위치를 계산하여 알아내는데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수신기의 위치를 특정하기 위해서는 최소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4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개의 위성이 필요하다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0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이 중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3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개 이상의 위성이 정확한 시간과 변위를 측정한 뒤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삼각점의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 위치를 구하는 </a:t>
            </a:r>
            <a:r>
              <a:rPr lang="ko-KR" altLang="en-US" sz="2200" spc="-150" dirty="0" err="1">
                <a:solidFill>
                  <a:srgbClr val="393939"/>
                </a:solidFill>
                <a:latin typeface="+mj-ea"/>
                <a:ea typeface="+mj-ea"/>
              </a:rPr>
              <a:t>삼변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 측량기법으로 위치를 파악하고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, 3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개 위성이 각각 측정하는 세 개의 범위가 서로 교차되는 지점이 수신기의 위치가 된다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000" spc="-150" dirty="0">
              <a:solidFill>
                <a:srgbClr val="393939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나머지 </a:t>
            </a:r>
            <a:r>
              <a:rPr lang="en-US" altLang="ko-KR" sz="2200" spc="-150" dirty="0">
                <a:solidFill>
                  <a:srgbClr val="393939"/>
                </a:solidFill>
                <a:latin typeface="+mj-ea"/>
                <a:ea typeface="+mj-ea"/>
              </a:rPr>
              <a:t>1</a:t>
            </a:r>
            <a:r>
              <a:rPr lang="ko-KR" altLang="en-US" sz="2200" spc="-150" dirty="0">
                <a:solidFill>
                  <a:srgbClr val="393939"/>
                </a:solidFill>
                <a:latin typeface="+mj-ea"/>
                <a:ea typeface="+mj-ea"/>
              </a:rPr>
              <a:t>개의 위성은 시간 오차를 보정하기 위해 사용</a:t>
            </a:r>
            <a:endParaRPr lang="en-US" altLang="ko-KR" sz="22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pic>
        <p:nvPicPr>
          <p:cNvPr id="1026" name="Picture 2" descr="드론의 센서 : GP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" y="1765708"/>
            <a:ext cx="5827436" cy="437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130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02FDC5-1C54-4BEE-9C89-4E8C30029A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2"/>
          <a:stretch/>
        </p:blipFill>
        <p:spPr>
          <a:xfrm>
            <a:off x="2783840" y="0"/>
            <a:ext cx="940816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904240" y="2288540"/>
            <a:ext cx="4467890" cy="2280920"/>
            <a:chOff x="904240" y="2226230"/>
            <a:chExt cx="4467890" cy="22809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B29B74-5530-431A-9A1D-6C360E5E40A6}"/>
                </a:ext>
              </a:extLst>
            </p:cNvPr>
            <p:cNvSpPr txBox="1"/>
            <p:nvPr/>
          </p:nvSpPr>
          <p:spPr>
            <a:xfrm>
              <a:off x="1856330" y="2871301"/>
              <a:ext cx="244810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spc="-150" dirty="0">
                  <a:solidFill>
                    <a:schemeClr val="bg1"/>
                  </a:solidFill>
                </a:rPr>
                <a:t>GPS </a:t>
              </a:r>
              <a:r>
                <a:rPr lang="ko-KR" altLang="en-US" sz="3600" spc="-150" dirty="0">
                  <a:solidFill>
                    <a:schemeClr val="bg1"/>
                  </a:solidFill>
                </a:rPr>
                <a:t>부품 및 </a:t>
              </a:r>
              <a:endParaRPr lang="en-US" altLang="ko-KR" sz="3600" spc="-150" dirty="0">
                <a:solidFill>
                  <a:schemeClr val="bg1"/>
                </a:solidFill>
              </a:endParaRPr>
            </a:p>
            <a:p>
              <a:r>
                <a:rPr lang="ko-KR" altLang="en-US" sz="3600" spc="-150" dirty="0">
                  <a:solidFill>
                    <a:schemeClr val="bg1"/>
                  </a:solidFill>
                </a:rPr>
                <a:t>코드 작성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6DC040-1911-4DE1-B7BA-8D50B20BC5F8}"/>
                </a:ext>
              </a:extLst>
            </p:cNvPr>
            <p:cNvSpPr txBox="1"/>
            <p:nvPr/>
          </p:nvSpPr>
          <p:spPr>
            <a:xfrm>
              <a:off x="904240" y="2487209"/>
              <a:ext cx="6981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2.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9C7568C-DA98-40CE-9115-1F19853EEDF6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222623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2A7BF85-EFF0-4169-9F33-5B30AFBB9A2A}"/>
                </a:ext>
              </a:extLst>
            </p:cNvPr>
            <p:cNvCxnSpPr>
              <a:cxnSpLocks/>
            </p:cNvCxnSpPr>
            <p:nvPr/>
          </p:nvCxnSpPr>
          <p:spPr>
            <a:xfrm>
              <a:off x="904240" y="4507150"/>
              <a:ext cx="44678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677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BN-880Q</a:t>
            </a:r>
            <a:endParaRPr lang="ko-KR" altLang="en-US" sz="3200" spc="-300" dirty="0">
              <a:solidFill>
                <a:srgbClr val="393939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03592" y="1914036"/>
            <a:ext cx="5131996" cy="604280"/>
            <a:chOff x="875104" y="1914035"/>
            <a:chExt cx="5131996" cy="604280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56A1E6F-2CBA-485B-9E68-BC92ECBF5530}"/>
                </a:ext>
              </a:extLst>
            </p:cNvPr>
            <p:cNvSpPr/>
            <p:nvPr/>
          </p:nvSpPr>
          <p:spPr>
            <a:xfrm>
              <a:off x="875104" y="1914035"/>
              <a:ext cx="5131996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F030968-735E-4DEA-B1BD-64EA306F9913}"/>
                </a:ext>
              </a:extLst>
            </p:cNvPr>
            <p:cNvSpPr txBox="1"/>
            <p:nvPr/>
          </p:nvSpPr>
          <p:spPr>
            <a:xfrm>
              <a:off x="2464678" y="2031509"/>
              <a:ext cx="2037737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제품 이미지 및 스펙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6556414" y="1914036"/>
            <a:ext cx="2137584" cy="413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정격 전압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6556414" y="3878935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제품 크기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420E31-9BA2-4E79-B455-6F554E68B140}"/>
              </a:ext>
            </a:extLst>
          </p:cNvPr>
          <p:cNvSpPr/>
          <p:nvPr/>
        </p:nvSpPr>
        <p:spPr>
          <a:xfrm>
            <a:off x="6556414" y="2569003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기본 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baud rate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A4C3A7-6ADA-428A-BA2E-74DE174589AE}"/>
              </a:ext>
            </a:extLst>
          </p:cNvPr>
          <p:cNvSpPr/>
          <p:nvPr/>
        </p:nvSpPr>
        <p:spPr>
          <a:xfrm>
            <a:off x="6556414" y="3223969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인터페이스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8816901" y="1914036"/>
            <a:ext cx="2356884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3V – 5V (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정격 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5V)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8816901" y="2563894"/>
            <a:ext cx="2356884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9600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8816900" y="3223968"/>
            <a:ext cx="235688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TTL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8816900" y="3873826"/>
            <a:ext cx="235688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28mm * 28mm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C2C328-3370-01C1-DC45-0DF532960EC9}"/>
              </a:ext>
            </a:extLst>
          </p:cNvPr>
          <p:cNvSpPr/>
          <p:nvPr/>
        </p:nvSpPr>
        <p:spPr>
          <a:xfrm>
            <a:off x="6556414" y="4535867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데이터 프로토콜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B592DD4-9CD3-0C6D-4D98-401188389D80}"/>
              </a:ext>
            </a:extLst>
          </p:cNvPr>
          <p:cNvSpPr/>
          <p:nvPr/>
        </p:nvSpPr>
        <p:spPr>
          <a:xfrm>
            <a:off x="8816900" y="4530758"/>
            <a:ext cx="235688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NMEA-0183</a:t>
            </a:r>
            <a:endParaRPr lang="ko-KR" altLang="en-US" sz="2400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8" name="Picture 2" descr="디바이스마트,MCU보드/전자키트 &gt; 통신/네트워크 &gt; GNSS/GPS &gt; 정밀/고성능 GPS 모듈,Beitian,고정밀 미니 GPS 모듈 [BN-880Q],M8030-KT / GPS+BDS+GALILEO+SBAS+QZSS / Horizontal position : 2.0 CEP 2D RMS SBAS Enble / Rate : 4800bps ~ 921600bps / 전압 : DC 3.6V ~ 5.5V / 드론 / 플래시 지원">
            <a:extLst>
              <a:ext uri="{FF2B5EF4-FFF2-40B4-BE49-F238E27FC236}">
                <a16:creationId xmlns:a16="http://schemas.microsoft.com/office/drawing/2014/main" id="{3889EE17-C8BE-2899-12F3-C6D0DE3FC5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2"/>
          <a:stretch/>
        </p:blipFill>
        <p:spPr bwMode="auto">
          <a:xfrm>
            <a:off x="819170" y="2521244"/>
            <a:ext cx="4500840" cy="3636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6003B3-E2C6-E1DF-D2A0-CBB423E60D36}"/>
              </a:ext>
            </a:extLst>
          </p:cNvPr>
          <p:cNvSpPr/>
          <p:nvPr/>
        </p:nvSpPr>
        <p:spPr>
          <a:xfrm>
            <a:off x="6556414" y="5187690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안테나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ECFF0A7-110B-D1D1-CD22-113A437D7B63}"/>
              </a:ext>
            </a:extLst>
          </p:cNvPr>
          <p:cNvSpPr/>
          <p:nvPr/>
        </p:nvSpPr>
        <p:spPr>
          <a:xfrm>
            <a:off x="8816900" y="5182581"/>
            <a:ext cx="2356885" cy="4132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내장형</a:t>
            </a:r>
          </a:p>
        </p:txBody>
      </p:sp>
    </p:spTree>
    <p:extLst>
      <p:ext uri="{BB962C8B-B14F-4D97-AF65-F5344CB8AC3E}">
        <p14:creationId xmlns:p14="http://schemas.microsoft.com/office/powerpoint/2010/main" val="262716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1677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BN-880Q</a:t>
            </a:r>
            <a:endParaRPr lang="ko-KR" altLang="en-US" sz="3200" spc="-300" dirty="0">
              <a:solidFill>
                <a:srgbClr val="393939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03592" y="1914036"/>
            <a:ext cx="5131996" cy="604280"/>
            <a:chOff x="875104" y="1914035"/>
            <a:chExt cx="5131996" cy="604280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56A1E6F-2CBA-485B-9E68-BC92ECBF5530}"/>
                </a:ext>
              </a:extLst>
            </p:cNvPr>
            <p:cNvSpPr/>
            <p:nvPr/>
          </p:nvSpPr>
          <p:spPr>
            <a:xfrm>
              <a:off x="875104" y="1914035"/>
              <a:ext cx="5131996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F030968-735E-4DEA-B1BD-64EA306F9913}"/>
                </a:ext>
              </a:extLst>
            </p:cNvPr>
            <p:cNvSpPr txBox="1"/>
            <p:nvPr/>
          </p:nvSpPr>
          <p:spPr>
            <a:xfrm>
              <a:off x="2464678" y="2031509"/>
              <a:ext cx="2037737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제품 이미지 및 스펙</a:t>
              </a: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4FB290A5-F643-CE29-73A7-5CB90D1AD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05" y="2656420"/>
            <a:ext cx="4621169" cy="326122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6556414" y="1956828"/>
            <a:ext cx="2137584" cy="413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 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SDA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9030043" y="4738493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 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RX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420E31-9BA2-4E79-B455-6F554E68B140}"/>
              </a:ext>
            </a:extLst>
          </p:cNvPr>
          <p:cNvSpPr/>
          <p:nvPr/>
        </p:nvSpPr>
        <p:spPr>
          <a:xfrm>
            <a:off x="6556413" y="3398185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 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GND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A4C3A7-6ADA-428A-BA2E-74DE174589AE}"/>
              </a:ext>
            </a:extLst>
          </p:cNvPr>
          <p:cNvSpPr/>
          <p:nvPr/>
        </p:nvSpPr>
        <p:spPr>
          <a:xfrm>
            <a:off x="6556413" y="4738493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 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TX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C2C328-3370-01C1-DC45-0DF532960EC9}"/>
              </a:ext>
            </a:extLst>
          </p:cNvPr>
          <p:cNvSpPr/>
          <p:nvPr/>
        </p:nvSpPr>
        <p:spPr>
          <a:xfrm>
            <a:off x="9030043" y="3398185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: VCC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2E2BDB-1C77-744F-66F0-0663D3504569}"/>
              </a:ext>
            </a:extLst>
          </p:cNvPr>
          <p:cNvSpPr/>
          <p:nvPr/>
        </p:nvSpPr>
        <p:spPr>
          <a:xfrm>
            <a:off x="9030043" y="1956828"/>
            <a:ext cx="2137582" cy="4132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</a:t>
            </a:r>
            <a:r>
              <a:rPr lang="ko-KR" altLang="en-US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번 핀</a:t>
            </a:r>
            <a:r>
              <a: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: SCL</a:t>
            </a:r>
            <a:endParaRPr lang="ko-KR" altLang="en-US" sz="2000" spc="-15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6128BA7-4CE6-4EA9-3E17-6B991D4CA206}"/>
              </a:ext>
            </a:extLst>
          </p:cNvPr>
          <p:cNvSpPr/>
          <p:nvPr/>
        </p:nvSpPr>
        <p:spPr>
          <a:xfrm>
            <a:off x="6556413" y="2518317"/>
            <a:ext cx="4621169" cy="7315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, 6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 핀으로 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I2C 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통신을 통해 </a:t>
            </a:r>
            <a:b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</a:b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나침반 센서 통신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D22BE1-DAC5-8BF7-0849-FC54841BCFDC}"/>
              </a:ext>
            </a:extLst>
          </p:cNvPr>
          <p:cNvSpPr/>
          <p:nvPr/>
        </p:nvSpPr>
        <p:spPr>
          <a:xfrm>
            <a:off x="6556413" y="3909149"/>
            <a:ext cx="4621169" cy="7315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2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, 5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 핀으로 전력 공급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CC8853-781D-19AF-A532-815BEAD5E60B}"/>
              </a:ext>
            </a:extLst>
          </p:cNvPr>
          <p:cNvSpPr/>
          <p:nvPr/>
        </p:nvSpPr>
        <p:spPr>
          <a:xfrm>
            <a:off x="6556413" y="5249457"/>
            <a:ext cx="4621169" cy="7315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3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, 4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번 핀으로 </a:t>
            </a:r>
            <a:r>
              <a:rPr lang="en-US" altLang="ko-KR" sz="2400" spc="-150" dirty="0">
                <a:solidFill>
                  <a:schemeClr val="tx1"/>
                </a:solidFill>
                <a:latin typeface="+mj-ea"/>
                <a:ea typeface="+mj-ea"/>
              </a:rPr>
              <a:t>GPS </a:t>
            </a:r>
            <a:r>
              <a:rPr lang="ko-KR" altLang="en-US" sz="2400" spc="-150" dirty="0">
                <a:solidFill>
                  <a:schemeClr val="tx1"/>
                </a:solidFill>
                <a:latin typeface="+mj-ea"/>
                <a:ea typeface="+mj-ea"/>
              </a:rPr>
              <a:t>정보 송수신</a:t>
            </a:r>
          </a:p>
        </p:txBody>
      </p:sp>
    </p:spTree>
    <p:extLst>
      <p:ext uri="{BB962C8B-B14F-4D97-AF65-F5344CB8AC3E}">
        <p14:creationId xmlns:p14="http://schemas.microsoft.com/office/powerpoint/2010/main" val="1990968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215314"/>
            <a:ext cx="414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GPS </a:t>
            </a:r>
            <a:r>
              <a:rPr lang="ko-KR" altLang="en-US" sz="3600" spc="-150" dirty="0">
                <a:solidFill>
                  <a:schemeClr val="bg1"/>
                </a:solidFill>
              </a:rPr>
              <a:t>부품 및 코드 작성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2.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276984" y="1212861"/>
            <a:ext cx="5355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BN-880Q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와 </a:t>
            </a:r>
            <a:r>
              <a:rPr lang="en-US" altLang="ko-KR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STM32 </a:t>
            </a:r>
            <a:r>
              <a:rPr lang="ko-KR" altLang="en-US" sz="3200" spc="-300" dirty="0">
                <a:solidFill>
                  <a:srgbClr val="393939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보드의 결선도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957538C-7B13-A516-12A0-FC51AACF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1933537"/>
            <a:ext cx="60198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8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834</Words>
  <Application>Microsoft Office PowerPoint</Application>
  <PresentationFormat>와이드스크린</PresentationFormat>
  <Paragraphs>134</Paragraphs>
  <Slides>22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나눔스퀘어 ExtraBold</vt:lpstr>
      <vt:lpstr>Arial</vt:lpstr>
      <vt:lpstr>나눔스퀘어OTF Bold</vt:lpstr>
      <vt:lpstr>나눔스퀘어 Light</vt:lpstr>
      <vt:lpstr>맑은 고딕</vt:lpstr>
      <vt:lpstr>Office 테마</vt:lpstr>
      <vt:lpstr>포장기 셸 개체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건우 강</cp:lastModifiedBy>
  <cp:revision>50</cp:revision>
  <dcterms:created xsi:type="dcterms:W3CDTF">2020-09-07T02:34:06Z</dcterms:created>
  <dcterms:modified xsi:type="dcterms:W3CDTF">2023-09-03T11:25:48Z</dcterms:modified>
</cp:coreProperties>
</file>

<file path=docProps/thumbnail.jpeg>
</file>